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8"/>
  </p:notesMasterIdLst>
  <p:sldIdLst>
    <p:sldId id="256" r:id="rId2"/>
    <p:sldId id="272" r:id="rId3"/>
    <p:sldId id="273" r:id="rId4"/>
    <p:sldId id="274" r:id="rId5"/>
    <p:sldId id="276" r:id="rId6"/>
    <p:sldId id="277" r:id="rId7"/>
    <p:sldId id="275" r:id="rId8"/>
    <p:sldId id="278" r:id="rId9"/>
    <p:sldId id="279" r:id="rId10"/>
    <p:sldId id="280" r:id="rId11"/>
    <p:sldId id="282" r:id="rId12"/>
    <p:sldId id="281" r:id="rId13"/>
    <p:sldId id="257" r:id="rId14"/>
    <p:sldId id="258" r:id="rId15"/>
    <p:sldId id="283" r:id="rId16"/>
    <p:sldId id="284" r:id="rId17"/>
    <p:sldId id="262" r:id="rId18"/>
    <p:sldId id="286" r:id="rId19"/>
    <p:sldId id="285" r:id="rId20"/>
    <p:sldId id="259" r:id="rId21"/>
    <p:sldId id="292" r:id="rId22"/>
    <p:sldId id="293" r:id="rId23"/>
    <p:sldId id="269" r:id="rId24"/>
    <p:sldId id="260" r:id="rId25"/>
    <p:sldId id="265" r:id="rId26"/>
    <p:sldId id="266" r:id="rId27"/>
    <p:sldId id="267" r:id="rId28"/>
    <p:sldId id="294" r:id="rId29"/>
    <p:sldId id="295" r:id="rId30"/>
    <p:sldId id="296" r:id="rId31"/>
    <p:sldId id="297" r:id="rId32"/>
    <p:sldId id="298" r:id="rId33"/>
    <p:sldId id="299" r:id="rId34"/>
    <p:sldId id="270" r:id="rId35"/>
    <p:sldId id="301" r:id="rId36"/>
    <p:sldId id="302" r:id="rId37"/>
    <p:sldId id="307" r:id="rId38"/>
    <p:sldId id="308" r:id="rId39"/>
    <p:sldId id="309" r:id="rId40"/>
    <p:sldId id="268" r:id="rId41"/>
    <p:sldId id="303" r:id="rId42"/>
    <p:sldId id="261" r:id="rId43"/>
    <p:sldId id="263" r:id="rId44"/>
    <p:sldId id="264" r:id="rId45"/>
    <p:sldId id="287" r:id="rId46"/>
    <p:sldId id="288" r:id="rId47"/>
    <p:sldId id="289" r:id="rId48"/>
    <p:sldId id="290" r:id="rId49"/>
    <p:sldId id="291" r:id="rId50"/>
    <p:sldId id="300" r:id="rId51"/>
    <p:sldId id="310" r:id="rId52"/>
    <p:sldId id="304" r:id="rId53"/>
    <p:sldId id="305" r:id="rId54"/>
    <p:sldId id="306" r:id="rId55"/>
    <p:sldId id="311" r:id="rId56"/>
    <p:sldId id="271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21" autoAdjust="0"/>
  </p:normalViewPr>
  <p:slideViewPr>
    <p:cSldViewPr snapToGrid="0">
      <p:cViewPr>
        <p:scale>
          <a:sx n="100" d="100"/>
          <a:sy n="100" d="100"/>
        </p:scale>
        <p:origin x="-29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94161-A8DE-4BEA-94D3-3790F775DED0}" type="datetimeFigureOut">
              <a:rPr lang="en-US"/>
              <a:t>11/1/2017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086E0-B3DA-43AF-9A42-6F2D6B2A83FF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7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52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Combined effort</a:t>
            </a:r>
            <a:r>
              <a:rPr lang="en-US" baseline="0" dirty="0" smtClean="0"/>
              <a:t> of the National Archives (government) and the National Archives Foundation (independent nonprofit)</a:t>
            </a:r>
          </a:p>
          <a:p>
            <a:r>
              <a:rPr lang="en-US" baseline="0" dirty="0" smtClean="0"/>
              <a:t>You can access thousands of primary resources, including original documents and photographs.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7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223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51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79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01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18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086E0-B3DA-43AF-9A42-6F2D6B2A83F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92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8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9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7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19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0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78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45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316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79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9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95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2C571D48-1B07-4C8C-B102-6C35EC5A9D0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10BA57B5-F7CB-4CCB-A735-B37E8AE865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809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22570218.weebly.com/hom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17854214.weebly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chives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archives.gov/education/special-topic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csteach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c.gov/teachers/classroommaterials/lessons/built/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loc.gov/collections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s.gov/index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nps.gov/lowe/learn/historyculture/park-handbook.ht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schools/activities/history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2.census.gov/programs-surveys/sis/activities/history/eh-2_student.pdf" TargetMode="External"/><Relationship Id="rId4" Type="http://schemas.openxmlformats.org/officeDocument/2006/relationships/hyperlink" Target="https://www2.census.gov/programs-surveys/sis/activities/history/eh-5_student.pdf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factfinder.census.gov/faces/nav/jsf/pages/guided_search.xhtml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te.gov/artandhistory/history/common/civil_war/CivilWar.htm#CivilWar=roadtowa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enate.gov/artandhistory/history/common/generic/CivilRightsAct1964.htm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2.census.gov/programs-surveys/sis/activities/history/hh-14_teacher.pdf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gress.gov/bill/104th-congress/house-bill/1114/cosponsors?q=%7b%22search%22:%5b%22Fair+Labor+Standards+Act%22%5d%7d&amp;r=1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gress.gov/104/crpt/hrpt278/CRPT-104hrpt278.pdf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9035" y="2038350"/>
            <a:ext cx="6940065" cy="3041155"/>
          </a:xfrm>
        </p:spPr>
        <p:txBody>
          <a:bodyPr>
            <a:noAutofit/>
          </a:bodyPr>
          <a:lstStyle/>
          <a:p>
            <a:r>
              <a:rPr lang="en-US" sz="4800" dirty="0"/>
              <a:t>Using Government Documents to enhance your NHD search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Sarah Dobransky</a:t>
            </a:r>
          </a:p>
          <a:p>
            <a:r>
              <a:rPr lang="en-US" dirty="0" smtClean="0"/>
              <a:t>Cleveland Public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6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National History Day?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4" r="2091" b="35565"/>
          <a:stretch/>
        </p:blipFill>
        <p:spPr bwMode="auto">
          <a:xfrm>
            <a:off x="636370" y="2138363"/>
            <a:ext cx="787126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2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2017-2018 Theme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6" y="1704975"/>
            <a:ext cx="8148189" cy="1968341"/>
          </a:xfrm>
        </p:spPr>
      </p:pic>
      <p:sp>
        <p:nvSpPr>
          <p:cNvPr id="6" name="TextBox 5"/>
          <p:cNvSpPr txBox="1"/>
          <p:nvPr/>
        </p:nvSpPr>
        <p:spPr>
          <a:xfrm>
            <a:off x="2671763" y="3914775"/>
            <a:ext cx="3800475" cy="230832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Exhibit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Documentary (and Process Paper)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Website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668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– website</a:t>
            </a:r>
            <a:br>
              <a:rPr lang="en-US" dirty="0"/>
            </a:br>
            <a:r>
              <a:rPr lang="en-US" sz="3100" dirty="0">
                <a:hlinkClick r:id="rId2"/>
              </a:rPr>
              <a:t>http://22570218.weebly.com/home.html</a:t>
            </a:r>
            <a:endParaRPr lang="en-US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" t="9539" r="6233"/>
          <a:stretch/>
        </p:blipFill>
        <p:spPr bwMode="auto">
          <a:xfrm>
            <a:off x="1785938" y="2177836"/>
            <a:ext cx="5572125" cy="433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73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4" r="1445"/>
          <a:stretch/>
        </p:blipFill>
        <p:spPr bwMode="auto">
          <a:xfrm>
            <a:off x="442913" y="511112"/>
            <a:ext cx="8258175" cy="583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3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" t="9298" r="1117"/>
          <a:stretch/>
        </p:blipFill>
        <p:spPr bwMode="auto">
          <a:xfrm>
            <a:off x="461505" y="504825"/>
            <a:ext cx="822099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35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– website</a:t>
            </a:r>
            <a:br>
              <a:rPr lang="en-US" dirty="0"/>
            </a:br>
            <a:r>
              <a:rPr lang="en-US" dirty="0">
                <a:hlinkClick r:id="rId2"/>
              </a:rPr>
              <a:t>http://17854214.weebly.com/</a:t>
            </a:r>
            <a:r>
              <a:rPr lang="en-US" dirty="0"/>
              <a:t/>
            </a:r>
            <a:br>
              <a:rPr lang="en-US" dirty="0"/>
            </a:br>
            <a:endParaRPr lang="en-US" sz="31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2" r="1519"/>
          <a:stretch/>
        </p:blipFill>
        <p:spPr bwMode="auto">
          <a:xfrm>
            <a:off x="1317320" y="1952625"/>
            <a:ext cx="6509361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6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r="1201"/>
          <a:stretch/>
        </p:blipFill>
        <p:spPr bwMode="auto">
          <a:xfrm>
            <a:off x="445376" y="519113"/>
            <a:ext cx="825324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72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6" r="1240"/>
          <a:stretch/>
        </p:blipFill>
        <p:spPr bwMode="auto">
          <a:xfrm>
            <a:off x="438421" y="504386"/>
            <a:ext cx="8267159" cy="584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2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19100"/>
            <a:ext cx="7680960" cy="1371600"/>
          </a:xfrm>
        </p:spPr>
        <p:txBody>
          <a:bodyPr/>
          <a:lstStyle/>
          <a:p>
            <a:r>
              <a:rPr lang="en-US" dirty="0" smtClean="0"/>
              <a:t>Example – Exhibit 3</a:t>
            </a:r>
            <a:r>
              <a:rPr lang="en-US" baseline="30000" dirty="0" smtClean="0"/>
              <a:t>rd</a:t>
            </a:r>
            <a:r>
              <a:rPr lang="en-US" dirty="0" smtClean="0"/>
              <a:t> place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8" b="9225"/>
          <a:stretch/>
        </p:blipFill>
        <p:spPr bwMode="auto">
          <a:xfrm>
            <a:off x="478249" y="1790700"/>
            <a:ext cx="8187503" cy="456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5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10" y="285750"/>
            <a:ext cx="7459980" cy="1104900"/>
          </a:xfrm>
        </p:spPr>
        <p:txBody>
          <a:bodyPr/>
          <a:lstStyle/>
          <a:p>
            <a:r>
              <a:rPr lang="en-US" dirty="0" smtClean="0"/>
              <a:t>Example – Exhibit 2</a:t>
            </a:r>
            <a:r>
              <a:rPr lang="en-US" baseline="30000" dirty="0" smtClean="0"/>
              <a:t>nd</a:t>
            </a:r>
            <a:r>
              <a:rPr lang="en-US" dirty="0" smtClean="0"/>
              <a:t> place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2" t="9628" r="18051" b="3885"/>
          <a:stretch/>
        </p:blipFill>
        <p:spPr bwMode="auto">
          <a:xfrm>
            <a:off x="2009775" y="1260859"/>
            <a:ext cx="5124450" cy="521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7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19100"/>
            <a:ext cx="7680960" cy="1371600"/>
          </a:xfrm>
        </p:spPr>
        <p:txBody>
          <a:bodyPr/>
          <a:lstStyle/>
          <a:p>
            <a:r>
              <a:rPr lang="en-US" dirty="0" smtClean="0"/>
              <a:t>Example – Exhibit 1</a:t>
            </a:r>
            <a:r>
              <a:rPr lang="en-US" baseline="30000" dirty="0" smtClean="0"/>
              <a:t>st</a:t>
            </a:r>
            <a:r>
              <a:rPr lang="en-US" dirty="0" smtClean="0"/>
              <a:t> place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3" t="9538" r="23715"/>
          <a:stretch/>
        </p:blipFill>
        <p:spPr bwMode="auto">
          <a:xfrm>
            <a:off x="2643188" y="1402483"/>
            <a:ext cx="3857625" cy="511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17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using gov docs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70" y="1731645"/>
            <a:ext cx="768096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Primary resources</a:t>
            </a:r>
          </a:p>
          <a:p>
            <a:r>
              <a:rPr lang="en-US" dirty="0" smtClean="0"/>
              <a:t>Follow the historic path of America’s most influential figures</a:t>
            </a:r>
            <a:endParaRPr lang="en-US" dirty="0"/>
          </a:p>
          <a:p>
            <a:r>
              <a:rPr lang="en-US" dirty="0" smtClean="0"/>
              <a:t>See how actions led to change through famous </a:t>
            </a:r>
            <a:r>
              <a:rPr lang="en-US" dirty="0"/>
              <a:t>legislation </a:t>
            </a:r>
            <a:r>
              <a:rPr lang="en-US" dirty="0" smtClean="0"/>
              <a:t>in </a:t>
            </a:r>
            <a:r>
              <a:rPr lang="en-US" dirty="0"/>
              <a:t>Congress </a:t>
            </a:r>
            <a:r>
              <a:rPr lang="en-US" dirty="0" smtClean="0"/>
              <a:t>and </a:t>
            </a:r>
            <a:r>
              <a:rPr lang="en-US" dirty="0"/>
              <a:t>the Court System</a:t>
            </a:r>
          </a:p>
          <a:p>
            <a:r>
              <a:rPr lang="en-US" dirty="0" smtClean="0"/>
              <a:t>Get </a:t>
            </a:r>
            <a:r>
              <a:rPr lang="en-US" dirty="0"/>
              <a:t>access to electronic copies of letters, photographs, and more without copyright </a:t>
            </a:r>
            <a:r>
              <a:rPr lang="en-US" dirty="0" smtClean="0"/>
              <a:t>restrictions</a:t>
            </a:r>
          </a:p>
          <a:p>
            <a:r>
              <a:rPr lang="en-US" dirty="0" smtClean="0"/>
              <a:t>Out-of-the-box approach to history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77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639" y="295275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/>
              <a:t>Suggested Resources </a:t>
            </a:r>
            <a:br>
              <a:rPr lang="en-US" dirty="0"/>
            </a:br>
            <a:r>
              <a:rPr lang="en-US" dirty="0">
                <a:hlinkClick r:id="rId3"/>
              </a:rPr>
              <a:t>Archives.gov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4" r="1417" b="10137"/>
          <a:stretch/>
        </p:blipFill>
        <p:spPr bwMode="auto">
          <a:xfrm>
            <a:off x="1314450" y="1858529"/>
            <a:ext cx="7115175" cy="461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24325" y="2438400"/>
            <a:ext cx="1485900" cy="18669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598194" y="1387041"/>
            <a:ext cx="538162" cy="94297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3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8" r="959"/>
          <a:stretch/>
        </p:blipFill>
        <p:spPr bwMode="auto">
          <a:xfrm>
            <a:off x="639027" y="581025"/>
            <a:ext cx="7865946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542925" y="3848100"/>
            <a:ext cx="2057400" cy="43815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NARA: Special Topics and Tools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r="1473"/>
          <a:stretch/>
        </p:blipFill>
        <p:spPr bwMode="auto">
          <a:xfrm>
            <a:off x="1479678" y="1947660"/>
            <a:ext cx="6184645" cy="451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" y="290169"/>
            <a:ext cx="3211830" cy="1371600"/>
          </a:xfrm>
        </p:spPr>
        <p:txBody>
          <a:bodyPr/>
          <a:lstStyle/>
          <a:p>
            <a:r>
              <a:rPr lang="en-US" dirty="0">
                <a:hlinkClick r:id="rId3"/>
              </a:rPr>
              <a:t>Docs Teach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rcRect t="9271" r="1483"/>
          <a:stretch>
            <a:fillRect/>
          </a:stretch>
        </p:blipFill>
        <p:spPr>
          <a:xfrm>
            <a:off x="912980" y="1285876"/>
            <a:ext cx="7318041" cy="5200584"/>
          </a:xfrm>
        </p:spPr>
      </p:pic>
      <p:sp>
        <p:nvSpPr>
          <p:cNvPr id="3" name="Oval 2"/>
          <p:cNvSpPr/>
          <p:nvPr/>
        </p:nvSpPr>
        <p:spPr>
          <a:xfrm>
            <a:off x="1495425" y="5267325"/>
            <a:ext cx="2209800" cy="990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1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Docs Teach Historical </a:t>
            </a:r>
            <a:r>
              <a:rPr lang="en-US" dirty="0" smtClean="0"/>
              <a:t>Eras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Revolution and the New Nation (1754-1820s</a:t>
            </a:r>
            <a:r>
              <a:rPr lang="en-US" dirty="0" smtClean="0"/>
              <a:t>)</a:t>
            </a:r>
          </a:p>
          <a:p>
            <a:r>
              <a:rPr lang="en-US" dirty="0"/>
              <a:t>Expansion and Reform (1801-1861</a:t>
            </a:r>
            <a:r>
              <a:rPr lang="en-US" dirty="0" smtClean="0"/>
              <a:t>)</a:t>
            </a:r>
          </a:p>
          <a:p>
            <a:r>
              <a:rPr lang="en-US" dirty="0"/>
              <a:t>Civil War and Reconstruction (1850-1877</a:t>
            </a:r>
            <a:r>
              <a:rPr lang="en-US" dirty="0" smtClean="0"/>
              <a:t>)</a:t>
            </a:r>
          </a:p>
          <a:p>
            <a:r>
              <a:rPr lang="en-US" dirty="0"/>
              <a:t>The Development of the Industrial United States (1870-1900</a:t>
            </a:r>
            <a:r>
              <a:rPr lang="en-US" dirty="0" smtClean="0"/>
              <a:t>)</a:t>
            </a:r>
          </a:p>
          <a:p>
            <a:r>
              <a:rPr lang="en-US" dirty="0"/>
              <a:t>The Emergence of Modern America (1890-1930</a:t>
            </a:r>
            <a:r>
              <a:rPr lang="en-US" dirty="0" smtClean="0"/>
              <a:t>)</a:t>
            </a:r>
          </a:p>
          <a:p>
            <a:r>
              <a:rPr lang="en-US" dirty="0"/>
              <a:t>The Great Depression and World War II (1929-1945</a:t>
            </a:r>
            <a:r>
              <a:rPr lang="en-US" dirty="0" smtClean="0"/>
              <a:t>)</a:t>
            </a:r>
          </a:p>
          <a:p>
            <a:r>
              <a:rPr lang="en-US" dirty="0"/>
              <a:t>Postwar United States (1945 to early 1970s</a:t>
            </a:r>
            <a:r>
              <a:rPr lang="en-US" dirty="0" smtClean="0"/>
              <a:t>)</a:t>
            </a:r>
          </a:p>
          <a:p>
            <a:r>
              <a:rPr lang="en-US" dirty="0"/>
              <a:t>Contemporary United States (1968 to the present)</a:t>
            </a:r>
          </a:p>
        </p:txBody>
      </p:sp>
    </p:spTree>
    <p:extLst>
      <p:ext uri="{BB962C8B-B14F-4D97-AF65-F5344CB8AC3E}">
        <p14:creationId xmlns:p14="http://schemas.microsoft.com/office/powerpoint/2010/main" val="2164278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teachers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7" r="30229" b="46441"/>
          <a:stretch/>
        </p:blipFill>
        <p:spPr bwMode="auto">
          <a:xfrm>
            <a:off x="538356" y="1895475"/>
            <a:ext cx="5100444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4" t="21000" r="19833" b="53400"/>
          <a:stretch/>
        </p:blipFill>
        <p:spPr bwMode="auto">
          <a:xfrm>
            <a:off x="2257424" y="4371975"/>
            <a:ext cx="3023143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048374" y="1557337"/>
            <a:ext cx="2581278" cy="3370860"/>
            <a:chOff x="6048374" y="1557337"/>
            <a:chExt cx="2581278" cy="3370860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31" t="25496" r="22013" b="38475"/>
            <a:stretch/>
          </p:blipFill>
          <p:spPr bwMode="auto">
            <a:xfrm>
              <a:off x="6048375" y="1557337"/>
              <a:ext cx="2581276" cy="2258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89" t="44166" r="21993" b="37884"/>
            <a:stretch/>
          </p:blipFill>
          <p:spPr bwMode="auto">
            <a:xfrm>
              <a:off x="6048374" y="3815752"/>
              <a:ext cx="2581278" cy="111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2171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" y="299694"/>
            <a:ext cx="7680960" cy="1371600"/>
          </a:xfrm>
        </p:spPr>
        <p:txBody>
          <a:bodyPr/>
          <a:lstStyle/>
          <a:p>
            <a:r>
              <a:rPr lang="en-US" dirty="0"/>
              <a:t>Suggested Resources 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Century Gothic"/>
                <a:hlinkClick r:id="rId3"/>
              </a:rPr>
              <a:t>loc.gov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" y="1455420"/>
            <a:ext cx="2506980" cy="5448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Library of Congress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5" r="1471" b="5218"/>
          <a:stretch/>
        </p:blipFill>
        <p:spPr bwMode="auto">
          <a:xfrm>
            <a:off x="1581149" y="1876425"/>
            <a:ext cx="7019925" cy="46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7343775" y="5381625"/>
            <a:ext cx="1085850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95" y="299694"/>
            <a:ext cx="7680960" cy="1371600"/>
          </a:xfrm>
        </p:spPr>
        <p:txBody>
          <a:bodyPr/>
          <a:lstStyle/>
          <a:p>
            <a:r>
              <a:rPr lang="en-US" dirty="0" smtClean="0"/>
              <a:t>For teachers!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" t="3546" r="2093"/>
          <a:stretch/>
        </p:blipFill>
        <p:spPr bwMode="auto">
          <a:xfrm>
            <a:off x="771525" y="1346250"/>
            <a:ext cx="5553075" cy="462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5" t="49756" r="1374" b="43903"/>
          <a:stretch/>
        </p:blipFill>
        <p:spPr bwMode="auto">
          <a:xfrm>
            <a:off x="1552574" y="6111900"/>
            <a:ext cx="6286501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52650" y="2857500"/>
            <a:ext cx="3448050" cy="2000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52574" y="6111900"/>
            <a:ext cx="6286501" cy="371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43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Lesson Plan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1045" y="2928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dirty="0" smtClean="0">
                <a:hlinkClick r:id="rId2"/>
              </a:rPr>
              <a:t>Child Labor and the Building of America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54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9" y="299694"/>
            <a:ext cx="8543925" cy="1371600"/>
          </a:xfrm>
        </p:spPr>
        <p:txBody>
          <a:bodyPr/>
          <a:lstStyle/>
          <a:p>
            <a:r>
              <a:rPr lang="en-US" dirty="0" smtClean="0"/>
              <a:t>Check out the </a:t>
            </a:r>
            <a:r>
              <a:rPr lang="en-US" dirty="0" smtClean="0">
                <a:hlinkClick r:id="rId2"/>
              </a:rPr>
              <a:t>digital collections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262" r="1352"/>
          <a:stretch/>
        </p:blipFill>
        <p:spPr bwMode="auto">
          <a:xfrm>
            <a:off x="1226846" y="1304926"/>
            <a:ext cx="669030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3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" y="299694"/>
            <a:ext cx="7680960" cy="1371600"/>
          </a:xfrm>
        </p:spPr>
        <p:txBody>
          <a:bodyPr/>
          <a:lstStyle/>
          <a:p>
            <a:r>
              <a:rPr lang="en-US" dirty="0"/>
              <a:t>Suggested Resources </a:t>
            </a:r>
            <a:r>
              <a:rPr lang="en-US" dirty="0">
                <a:solidFill>
                  <a:srgbClr val="000000"/>
                </a:solidFill>
              </a:rPr>
              <a:t>  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Century Gothic"/>
                <a:hlinkClick r:id="rId3"/>
              </a:rPr>
              <a:t>nps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.gov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541145"/>
            <a:ext cx="768096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National Park Service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" t="9646" r="8418" b="3858"/>
          <a:stretch/>
        </p:blipFill>
        <p:spPr bwMode="auto">
          <a:xfrm>
            <a:off x="2847976" y="1916101"/>
            <a:ext cx="6048376" cy="472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350" y="3221216"/>
            <a:ext cx="1876426" cy="175432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Major figures in history often have historical sites throughout the United States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20720383">
            <a:off x="2536035" y="3377004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58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6" y="295275"/>
            <a:ext cx="1346834" cy="1371600"/>
          </a:xfrm>
        </p:spPr>
        <p:txBody>
          <a:bodyPr/>
          <a:lstStyle/>
          <a:p>
            <a:r>
              <a:rPr lang="en-US" dirty="0" smtClean="0"/>
              <a:t>NPS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1" r="1377"/>
          <a:stretch/>
        </p:blipFill>
        <p:spPr bwMode="auto">
          <a:xfrm>
            <a:off x="1938248" y="685800"/>
            <a:ext cx="6824752" cy="481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350" y="3221216"/>
            <a:ext cx="1876426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Check out all of these historical sites!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762250" y="1828800"/>
            <a:ext cx="2124075" cy="3714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86150" y="2200275"/>
            <a:ext cx="2124075" cy="3714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724275" y="4697591"/>
            <a:ext cx="2124075" cy="3714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267451" y="4902378"/>
            <a:ext cx="1752600" cy="3714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4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895" y="299694"/>
            <a:ext cx="7680960" cy="1371600"/>
          </a:xfrm>
        </p:spPr>
        <p:txBody>
          <a:bodyPr/>
          <a:lstStyle/>
          <a:p>
            <a:r>
              <a:rPr lang="en-US" dirty="0" smtClean="0"/>
              <a:t>Do a search for your topic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9244" r="1548"/>
          <a:stretch/>
        </p:blipFill>
        <p:spPr bwMode="auto">
          <a:xfrm>
            <a:off x="876300" y="1231134"/>
            <a:ext cx="7391401" cy="530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2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3" r="1696"/>
          <a:stretch/>
        </p:blipFill>
        <p:spPr bwMode="auto">
          <a:xfrm>
            <a:off x="533236" y="554037"/>
            <a:ext cx="8077528" cy="574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4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labor movement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3" r="1315"/>
          <a:stretch/>
        </p:blipFill>
        <p:spPr bwMode="auto">
          <a:xfrm>
            <a:off x="1545799" y="1913389"/>
            <a:ext cx="6052403" cy="4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656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1" r="1289"/>
          <a:stretch/>
        </p:blipFill>
        <p:spPr bwMode="auto">
          <a:xfrm>
            <a:off x="561975" y="552451"/>
            <a:ext cx="8020050" cy="575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47800" y="5248275"/>
            <a:ext cx="1438275" cy="5715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44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 r="1074"/>
          <a:stretch/>
        </p:blipFill>
        <p:spPr bwMode="auto">
          <a:xfrm>
            <a:off x="747713" y="685741"/>
            <a:ext cx="7648575" cy="548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 rot="10800000">
            <a:off x="3467100" y="4591050"/>
            <a:ext cx="1104900" cy="504825"/>
          </a:xfrm>
          <a:prstGeom prst="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73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Lowell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2" r="1266"/>
          <a:stretch/>
        </p:blipFill>
        <p:spPr bwMode="auto">
          <a:xfrm>
            <a:off x="1327219" y="1819275"/>
            <a:ext cx="6489563" cy="464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35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796" y="509244"/>
            <a:ext cx="7680960" cy="11385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park main page may not have the same links as the topic guide!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r="1628" b="3465"/>
          <a:stretch/>
        </p:blipFill>
        <p:spPr bwMode="auto">
          <a:xfrm>
            <a:off x="1406525" y="1800225"/>
            <a:ext cx="63309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114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Suggested Resource: Census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 r="1136" b="2771"/>
          <a:stretch/>
        </p:blipFill>
        <p:spPr bwMode="auto">
          <a:xfrm>
            <a:off x="1257300" y="1743075"/>
            <a:ext cx="662940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134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99694"/>
            <a:ext cx="7680960" cy="1371600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dirty="0" smtClean="0">
                <a:hlinkClick r:id="rId3"/>
              </a:rPr>
              <a:t>Census</a:t>
            </a:r>
            <a:r>
              <a:rPr lang="en-US" dirty="0" smtClean="0"/>
              <a:t> data to watch the nation’s populations change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how African American voting statistics changed after the Voting Rights Act of 1965</a:t>
            </a:r>
          </a:p>
          <a:p>
            <a:r>
              <a:rPr lang="en-US" dirty="0" smtClean="0"/>
              <a:t>See how many women graduated from high school and later college after 1950 and again after 1950</a:t>
            </a:r>
          </a:p>
          <a:p>
            <a:r>
              <a:rPr lang="en-US" dirty="0" smtClean="0"/>
              <a:t>Track African American population changes in the Great Migration</a:t>
            </a:r>
          </a:p>
          <a:p>
            <a:pPr marL="0" indent="0" algn="ctr">
              <a:buNone/>
            </a:pPr>
            <a:r>
              <a:rPr lang="en-US" dirty="0" smtClean="0"/>
              <a:t>EXAMPLES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VOTING TRENDS IN AMERICA, </a:t>
            </a:r>
            <a:r>
              <a:rPr lang="en-US" dirty="0" smtClean="0">
                <a:hlinkClick r:id="rId4"/>
              </a:rPr>
              <a:t>1964–2014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5"/>
              </a:rPr>
              <a:t>“I HAVE A DREAM” – LEARNING ABOUT MARTIN LUTHER KING JR</a:t>
            </a:r>
            <a:r>
              <a:rPr lang="en-US" dirty="0" smtClean="0">
                <a:hlinkClick r:id="rId5"/>
              </a:rPr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may have to DIG!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" t="8089" r="1388" b="35801"/>
          <a:stretch/>
        </p:blipFill>
        <p:spPr bwMode="auto">
          <a:xfrm>
            <a:off x="457047" y="2524125"/>
            <a:ext cx="8229906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572000" y="4600575"/>
            <a:ext cx="10858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002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14325"/>
            <a:ext cx="7680960" cy="966444"/>
          </a:xfrm>
        </p:spPr>
        <p:txBody>
          <a:bodyPr/>
          <a:lstStyle/>
          <a:p>
            <a:r>
              <a:rPr lang="en-US" dirty="0" smtClean="0"/>
              <a:t>Statistics in Schools - Census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6" b="33618"/>
          <a:stretch/>
        </p:blipFill>
        <p:spPr bwMode="auto">
          <a:xfrm>
            <a:off x="430491" y="1066800"/>
            <a:ext cx="8283018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" t="22612" r="9367" b="23977"/>
          <a:stretch/>
        </p:blipFill>
        <p:spPr bwMode="auto">
          <a:xfrm>
            <a:off x="523875" y="4057650"/>
            <a:ext cx="5324475" cy="2609850"/>
          </a:xfrm>
          <a:prstGeom prst="rect">
            <a:avLst/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237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90045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American Fact Finder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r="1580" b="24459"/>
          <a:stretch/>
        </p:blipFill>
        <p:spPr bwMode="auto">
          <a:xfrm>
            <a:off x="536778" y="2066926"/>
            <a:ext cx="8070444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181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Build a table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9" r="20991" b="23324"/>
          <a:stretch/>
        </p:blipFill>
        <p:spPr bwMode="auto">
          <a:xfrm>
            <a:off x="466726" y="1828800"/>
            <a:ext cx="7212818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888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7" r="1679"/>
          <a:stretch/>
        </p:blipFill>
        <p:spPr bwMode="auto">
          <a:xfrm>
            <a:off x="447116" y="476251"/>
            <a:ext cx="8249768" cy="590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4476750" y="1095375"/>
            <a:ext cx="866775" cy="2857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" y="2276475"/>
            <a:ext cx="866775" cy="1724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040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spin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famous laws that were the results of famous historical events (e.g. Civil Rights Act of 1964, the Thirteenth Amendment abolishing slavery)</a:t>
            </a:r>
          </a:p>
          <a:p>
            <a:r>
              <a:rPr lang="en-US" dirty="0" smtClean="0"/>
              <a:t>See who introduced the laws; who influenced the legislation</a:t>
            </a:r>
          </a:p>
          <a:p>
            <a:r>
              <a:rPr lang="en-US" dirty="0" smtClean="0"/>
              <a:t>What was said in Congress?</a:t>
            </a:r>
          </a:p>
          <a:p>
            <a:r>
              <a:rPr lang="en-US" dirty="0" smtClean="0"/>
              <a:t>Take a look at the Congressional Record! </a:t>
            </a:r>
          </a:p>
          <a:p>
            <a:r>
              <a:rPr lang="en-US" dirty="0" smtClean="0"/>
              <a:t>Resources:</a:t>
            </a:r>
          </a:p>
          <a:p>
            <a:r>
              <a:rPr lang="en-US" dirty="0" smtClean="0"/>
              <a:t>Senate.gov – </a:t>
            </a:r>
            <a:r>
              <a:rPr lang="en-US" dirty="0" smtClean="0">
                <a:hlinkClick r:id="rId3"/>
              </a:rPr>
              <a:t>Civil War </a:t>
            </a:r>
            <a:endParaRPr lang="en-US" dirty="0" smtClean="0"/>
          </a:p>
          <a:p>
            <a:r>
              <a:rPr lang="en-US" dirty="0" smtClean="0"/>
              <a:t>Senate.gov – </a:t>
            </a:r>
            <a:r>
              <a:rPr lang="en-US" dirty="0" smtClean="0">
                <a:hlinkClick r:id="rId4"/>
              </a:rPr>
              <a:t>Civil Rights Act of 1964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between the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When looking at Congressional hearings, see who was listed as a witness</a:t>
            </a:r>
          </a:p>
          <a:p>
            <a:r>
              <a:rPr lang="en-US" dirty="0" smtClean="0"/>
              <a:t>See if that person has any published works </a:t>
            </a:r>
          </a:p>
          <a:p>
            <a:r>
              <a:rPr lang="en-US" dirty="0" smtClean="0"/>
              <a:t>See if the Congressional committee members have written anything on that topic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MANY bills are introduced in Congress, but few are actually considered by committee – narrow your results before jumping in!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98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" y="290169"/>
            <a:ext cx="8545830" cy="137160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Getting government sites with Google</a:t>
            </a:r>
            <a:r>
              <a:rPr lang="en-US" sz="3500" dirty="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140981"/>
            <a:ext cx="768096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In a google search bar, use the phrase </a:t>
            </a:r>
            <a:r>
              <a:rPr lang="en-US" sz="2400" dirty="0" smtClean="0"/>
              <a:t>site:gov</a:t>
            </a:r>
            <a:r>
              <a:rPr lang="en-US" dirty="0" smtClean="0"/>
              <a:t> at the end of your search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4" r="32046" b="34130"/>
          <a:stretch/>
        </p:blipFill>
        <p:spPr bwMode="auto">
          <a:xfrm>
            <a:off x="1543050" y="1914525"/>
            <a:ext cx="6222998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1" y="2924175"/>
            <a:ext cx="1657350" cy="120032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Some results will be for state resources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2" y="4276456"/>
            <a:ext cx="1657350" cy="120032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Some results will be for national resources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20069923">
            <a:off x="2045918" y="3223146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1147291">
            <a:off x="2051863" y="3661094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9547893">
            <a:off x="6050669" y="5111987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4267200"/>
          </a:xfrm>
        </p:spPr>
        <p:txBody>
          <a:bodyPr/>
          <a:lstStyle/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NARA (</a:t>
            </a:r>
            <a:r>
              <a:rPr lang="en-US" dirty="0"/>
              <a:t>National Archives and Records </a:t>
            </a:r>
            <a:r>
              <a:rPr lang="en-US" dirty="0" smtClean="0"/>
              <a:t>Administration)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Interior </a:t>
            </a:r>
            <a:r>
              <a:rPr lang="en-US" dirty="0" smtClean="0"/>
              <a:t>Department (National Parks)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Labor Department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NASA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National Science Foundation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Smithsonian Institute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Census Bureau</a:t>
            </a:r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6" r="36029" b="14541"/>
          <a:stretch/>
        </p:blipFill>
        <p:spPr bwMode="auto">
          <a:xfrm>
            <a:off x="819150" y="485775"/>
            <a:ext cx="45910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72300" y="390525"/>
            <a:ext cx="1823085" cy="1809749"/>
          </a:xfrm>
        </p:spPr>
        <p:txBody>
          <a:bodyPr anchor="t">
            <a:normAutofit fontScale="90000"/>
          </a:bodyPr>
          <a:lstStyle/>
          <a:p>
            <a:r>
              <a:rPr lang="en-US" sz="2000" dirty="0" smtClean="0"/>
              <a:t>ABC’s </a:t>
            </a:r>
            <a:br>
              <a:rPr lang="en-US" sz="2000" dirty="0" smtClean="0"/>
            </a:br>
            <a:r>
              <a:rPr lang="en-US" sz="2000" dirty="0" smtClean="0"/>
              <a:t>of Government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Agencies</a:t>
            </a:r>
            <a:br>
              <a:rPr lang="en-US" sz="2000" dirty="0" smtClean="0"/>
            </a:br>
            <a:r>
              <a:rPr lang="en-US" sz="2000" dirty="0" smtClean="0"/>
              <a:t>Bureaus</a:t>
            </a:r>
            <a:br>
              <a:rPr lang="en-US" sz="2000" dirty="0" smtClean="0"/>
            </a:br>
            <a:r>
              <a:rPr lang="en-US" sz="2000" dirty="0" smtClean="0"/>
              <a:t>Commissions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695701" y="1771650"/>
            <a:ext cx="2790824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Scroll down to see ALL the results. You never know what you’ll find!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8098141">
            <a:off x="3893768" y="3013596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676" y="5172075"/>
            <a:ext cx="2790824" cy="120032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Remember! [Ad] means that the link isn’t part of your search results!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18529021">
            <a:off x="994387" y="4626863"/>
            <a:ext cx="62388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46580" y="4095750"/>
            <a:ext cx="286995" cy="180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00050" y="342901"/>
            <a:ext cx="4895850" cy="6162674"/>
            <a:chOff x="0" y="438150"/>
            <a:chExt cx="3796826" cy="541591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0" t="8684" r="35700" b="422"/>
            <a:stretch/>
          </p:blipFill>
          <p:spPr bwMode="auto">
            <a:xfrm>
              <a:off x="0" y="438150"/>
              <a:ext cx="3796826" cy="4120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" t="29864" r="36780" b="39431"/>
            <a:stretch/>
          </p:blipFill>
          <p:spPr bwMode="auto">
            <a:xfrm>
              <a:off x="0" y="4425312"/>
              <a:ext cx="3796824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6896100" y="809625"/>
            <a:ext cx="1971675" cy="4981575"/>
          </a:xfrm>
        </p:spPr>
        <p:txBody>
          <a:bodyPr>
            <a:normAutofit/>
          </a:bodyPr>
          <a:lstStyle/>
          <a:p>
            <a:r>
              <a:rPr lang="en-US" sz="2200" dirty="0"/>
              <a:t>Search “history site:gov” to find the history page for government agencies</a:t>
            </a:r>
          </a:p>
        </p:txBody>
      </p:sp>
    </p:spTree>
    <p:extLst>
      <p:ext uri="{BB962C8B-B14F-4D97-AF65-F5344CB8AC3E}">
        <p14:creationId xmlns:p14="http://schemas.microsoft.com/office/powerpoint/2010/main" val="34249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Topic: Rise of Labor Laws and Labor Unions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470" y="2741295"/>
            <a:ext cx="3657600" cy="2326005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9 P.M. Gum vendors still selling, near the National Theater. Eli Marks, 8 years old, makes 25 cents a night. Morris Marks, 10 years old, makes 50 cents a night. Harry Schneider, 11 years old, makes 50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38" y="2409825"/>
            <a:ext cx="4246942" cy="3015329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83870" y="5728944"/>
            <a:ext cx="768096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Photo on Docs Teach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420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 r="29474"/>
          <a:stretch/>
        </p:blipFill>
        <p:spPr bwMode="auto">
          <a:xfrm>
            <a:off x="1513081" y="295645"/>
            <a:ext cx="6117838" cy="626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296919" y="400788"/>
            <a:ext cx="2275081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1741681" y="4324350"/>
            <a:ext cx="783838" cy="361950"/>
          </a:xfrm>
          <a:prstGeom prst="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52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7272" r="12468"/>
          <a:stretch/>
        </p:blipFill>
        <p:spPr bwMode="auto">
          <a:xfrm>
            <a:off x="1328738" y="399814"/>
            <a:ext cx="6486525" cy="605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600325" y="4862512"/>
            <a:ext cx="123825" cy="142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95850" y="6034087"/>
            <a:ext cx="123825" cy="142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08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0" t="6770" r="12590"/>
          <a:stretch/>
        </p:blipFill>
        <p:spPr bwMode="auto">
          <a:xfrm>
            <a:off x="1323975" y="367168"/>
            <a:ext cx="6496050" cy="612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6225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1" r="1257"/>
          <a:stretch/>
        </p:blipFill>
        <p:spPr bwMode="auto">
          <a:xfrm>
            <a:off x="416712" y="433388"/>
            <a:ext cx="8310577" cy="599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2190750" y="2914650"/>
            <a:ext cx="571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190750" y="2562225"/>
            <a:ext cx="571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28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4" r="7381" b="16415"/>
          <a:stretch/>
        </p:blipFill>
        <p:spPr bwMode="auto">
          <a:xfrm>
            <a:off x="350473" y="781050"/>
            <a:ext cx="8443055" cy="529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04900" y="3267075"/>
            <a:ext cx="4781550" cy="5238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24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0" r="5939" b="4373"/>
          <a:stretch/>
        </p:blipFill>
        <p:spPr bwMode="auto">
          <a:xfrm>
            <a:off x="419253" y="500063"/>
            <a:ext cx="830549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00125" y="5610225"/>
            <a:ext cx="230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hlinkClick r:id="rId4"/>
              </a:rPr>
              <a:t>Click Here!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73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1" b="42010"/>
          <a:stretch/>
        </p:blipFill>
        <p:spPr bwMode="auto">
          <a:xfrm>
            <a:off x="811561" y="1228725"/>
            <a:ext cx="7520878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4" r="33308" b="68533"/>
          <a:stretch/>
        </p:blipFill>
        <p:spPr bwMode="auto">
          <a:xfrm>
            <a:off x="451867" y="4600575"/>
            <a:ext cx="8240267" cy="43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2525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760363"/>
            <a:ext cx="7181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linkClick r:id="rId2"/>
              </a:rPr>
              <a:t>H.R.1114 - To authorize minors who are under the child labor provisions of the Fair </a:t>
            </a:r>
            <a:r>
              <a:rPr lang="en-US" b="1" dirty="0" smtClean="0">
                <a:hlinkClick r:id="rId2"/>
              </a:rPr>
              <a:t>Labor Standards</a:t>
            </a:r>
            <a:r>
              <a:rPr lang="en-US" b="1" dirty="0">
                <a:hlinkClick r:id="rId2"/>
              </a:rPr>
              <a:t> Act of 1938 and who are under 18 years of age to load materials into balers and compacters that meet appropriate American National Standards Institute design safety standards</a:t>
            </a:r>
            <a:r>
              <a:rPr lang="en-US" b="1" dirty="0" smtClean="0">
                <a:hlinkClick r:id="rId2"/>
              </a:rPr>
              <a:t>.</a:t>
            </a:r>
            <a:r>
              <a:rPr lang="en-US" b="1" dirty="0" smtClean="0"/>
              <a:t>  (1995)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46960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6404" r="12370" b="3940"/>
          <a:stretch/>
        </p:blipFill>
        <p:spPr bwMode="auto">
          <a:xfrm>
            <a:off x="609601" y="350454"/>
            <a:ext cx="6867525" cy="615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1428750" y="5743575"/>
            <a:ext cx="1047750" cy="476250"/>
          </a:xfrm>
          <a:prstGeom prst="right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48576" y="5441512"/>
            <a:ext cx="1104899" cy="646331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H. Rept. 104-278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4190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Government Documents are primary resources</a:t>
            </a:r>
          </a:p>
          <a:p>
            <a:r>
              <a:rPr lang="en-US" dirty="0" smtClean="0"/>
              <a:t>You may have to dig a little for what you need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site:gov</a:t>
            </a:r>
            <a:r>
              <a:rPr lang="en-US" dirty="0" smtClean="0"/>
              <a:t> in your Google searches to narrow results</a:t>
            </a:r>
          </a:p>
          <a:p>
            <a:r>
              <a:rPr lang="en-US" dirty="0" smtClean="0"/>
              <a:t>Don’t be afraid to think outside the box!</a:t>
            </a:r>
          </a:p>
          <a:p>
            <a:r>
              <a:rPr lang="en-US" dirty="0" smtClean="0"/>
              <a:t>Remember to look at the agencies and see what they have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9358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5304</TotalTime>
  <Words>754</Words>
  <Application>Microsoft Office PowerPoint</Application>
  <PresentationFormat>On-screen Show (4:3)</PresentationFormat>
  <Paragraphs>115</Paragraphs>
  <Slides>56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Savon</vt:lpstr>
      <vt:lpstr>Using Government Documents to enhance your NHD search</vt:lpstr>
      <vt:lpstr>What is National History Day?</vt:lpstr>
      <vt:lpstr>2017-2018 Theme</vt:lpstr>
      <vt:lpstr>Example – website http://22570218.weebly.com/home.html</vt:lpstr>
      <vt:lpstr>PowerPoint Presentation</vt:lpstr>
      <vt:lpstr>PowerPoint Presentation</vt:lpstr>
      <vt:lpstr>Example – website http://17854214.weebly.com/ </vt:lpstr>
      <vt:lpstr>PowerPoint Presentation</vt:lpstr>
      <vt:lpstr>PowerPoint Presentation</vt:lpstr>
      <vt:lpstr>Example – Exhibit 3rd place</vt:lpstr>
      <vt:lpstr>Example – Exhibit 2nd place</vt:lpstr>
      <vt:lpstr>Example – Exhibit 1st place</vt:lpstr>
      <vt:lpstr>Benefits of using gov docs </vt:lpstr>
      <vt:lpstr>Suggested Resources  Archives.gov</vt:lpstr>
      <vt:lpstr>PowerPoint Presentation</vt:lpstr>
      <vt:lpstr>NARA: Special Topics and Tools</vt:lpstr>
      <vt:lpstr>Docs Teach</vt:lpstr>
      <vt:lpstr>Docs Teach Historical Eras</vt:lpstr>
      <vt:lpstr>For teachers</vt:lpstr>
      <vt:lpstr>Suggested Resources   loc.gov</vt:lpstr>
      <vt:lpstr>For teachers!</vt:lpstr>
      <vt:lpstr>Example Lesson Plan</vt:lpstr>
      <vt:lpstr>Check out the digital collections!</vt:lpstr>
      <vt:lpstr>Suggested Resources    nps.gov</vt:lpstr>
      <vt:lpstr>NPS</vt:lpstr>
      <vt:lpstr>Do a search for your topic</vt:lpstr>
      <vt:lpstr>PowerPoint Presentation</vt:lpstr>
      <vt:lpstr>Example – labor movement</vt:lpstr>
      <vt:lpstr>PowerPoint Presentation</vt:lpstr>
      <vt:lpstr>PowerPoint Presentation</vt:lpstr>
      <vt:lpstr>Lowell</vt:lpstr>
      <vt:lpstr>The park main page may not have the same links as the topic guide!</vt:lpstr>
      <vt:lpstr>Suggested Resource: Census</vt:lpstr>
      <vt:lpstr>Use Census data to watch the nation’s populations change</vt:lpstr>
      <vt:lpstr>You may have to DIG!</vt:lpstr>
      <vt:lpstr>Statistics in Schools - Census</vt:lpstr>
      <vt:lpstr>American Fact Finder</vt:lpstr>
      <vt:lpstr>Build a table</vt:lpstr>
      <vt:lpstr>PowerPoint Presentation</vt:lpstr>
      <vt:lpstr>A new spin</vt:lpstr>
      <vt:lpstr>Read between the lines</vt:lpstr>
      <vt:lpstr>Getting government sites with Google </vt:lpstr>
      <vt:lpstr>ABC’s  of Government  Agencies Bureaus Commissions</vt:lpstr>
      <vt:lpstr>PowerPoint Presentation</vt:lpstr>
      <vt:lpstr>Example Topic: Rise of Labor Laws and Labor Unions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Remember!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Government Documents to enhance your NHD search</dc:title>
  <cp:lastModifiedBy>Sarah Dobransky</cp:lastModifiedBy>
  <cp:revision>47</cp:revision>
  <dcterms:modified xsi:type="dcterms:W3CDTF">2017-11-01T22:00:24Z</dcterms:modified>
</cp:coreProperties>
</file>